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2" r:id="rId3"/>
    <p:sldId id="291" r:id="rId4"/>
    <p:sldId id="289" r:id="rId5"/>
    <p:sldId id="290" r:id="rId6"/>
    <p:sldId id="293" r:id="rId7"/>
    <p:sldId id="288" r:id="rId8"/>
    <p:sldId id="294" r:id="rId9"/>
    <p:sldId id="295" r:id="rId10"/>
    <p:sldId id="257" r:id="rId11"/>
    <p:sldId id="258" r:id="rId12"/>
    <p:sldId id="259" r:id="rId13"/>
    <p:sldId id="260" r:id="rId14"/>
    <p:sldId id="262" r:id="rId15"/>
    <p:sldId id="263" r:id="rId16"/>
    <p:sldId id="264" r:id="rId17"/>
    <p:sldId id="265" r:id="rId18"/>
    <p:sldId id="267" r:id="rId19"/>
    <p:sldId id="266" r:id="rId20"/>
    <p:sldId id="268" r:id="rId21"/>
    <p:sldId id="270" r:id="rId22"/>
    <p:sldId id="271" r:id="rId23"/>
    <p:sldId id="276" r:id="rId24"/>
    <p:sldId id="272" r:id="rId25"/>
    <p:sldId id="273" r:id="rId26"/>
    <p:sldId id="274" r:id="rId27"/>
    <p:sldId id="269" r:id="rId28"/>
    <p:sldId id="275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96" r:id="rId40"/>
    <p:sldId id="297" r:id="rId41"/>
    <p:sldId id="287" r:id="rId42"/>
    <p:sldId id="298" r:id="rId43"/>
    <p:sldId id="299" r:id="rId44"/>
    <p:sldId id="301" r:id="rId45"/>
    <p:sldId id="302" r:id="rId46"/>
    <p:sldId id="300" r:id="rId47"/>
    <p:sldId id="303" r:id="rId4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8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647B0C-7BC8-0F88-982A-84F1E72E19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10C2D5D-02C2-2C5F-0E5F-32830AAE8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08C1896-8804-D3F4-7ADD-77CD2C41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01DBE-BB11-42A4-BD92-5EF7F50E4A9F}" type="datetimeFigureOut">
              <a:rPr lang="fr-FR" smtClean="0"/>
              <a:t>13/05/2024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E349560-E3FF-71E4-6BAE-0A1F55AFB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A4159C-627D-D7BD-E28A-E4E09592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E2648-72F1-4A3F-9254-46E23DDC4F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4442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F6019F-04FC-F5B1-1F96-AEB47C2E1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332D12C-614E-87F7-598D-8E23B65AC8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1C05D5B-DF6D-5765-E9EA-148F8CA26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01DBE-BB11-42A4-BD92-5EF7F50E4A9F}" type="datetimeFigureOut">
              <a:rPr lang="fr-FR" smtClean="0"/>
              <a:t>13/05/2024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C95082-3C05-C38E-9CDE-3E6BA4AB4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399544-D354-B40E-1286-5ECE61AA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E2648-72F1-4A3F-9254-46E23DDC4F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5937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610F900-217B-1678-4FA5-08E06FE773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63BCBF1-9EF2-127D-6978-B4531ED888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3E83B6E-813A-CA7B-711E-4FFBC8FC2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01DBE-BB11-42A4-BD92-5EF7F50E4A9F}" type="datetimeFigureOut">
              <a:rPr lang="fr-FR" smtClean="0"/>
              <a:t>13/05/2024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662EBBD-3B48-698E-BBC3-49836DFCD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FA9B436-78AB-70EB-8468-89B9750C6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E2648-72F1-4A3F-9254-46E23DDC4F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4726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D75C88-B85D-B8A2-5426-3E192AA25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CBE613-0C42-0D96-F419-70CCBC5CE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CDFB577-5A61-5A68-3179-9F33AC133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01DBE-BB11-42A4-BD92-5EF7F50E4A9F}" type="datetimeFigureOut">
              <a:rPr lang="fr-FR" smtClean="0"/>
              <a:t>13/05/2024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44CE09-938E-0238-874B-D57F8CFB8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A7CF98-F4C8-266F-AAE7-16372E689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E2648-72F1-4A3F-9254-46E23DDC4F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1888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39EECA-93D3-1B79-2B6C-D5A40BBF9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7A7279C-B1C9-7AB9-391E-A0CE83A7B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B60464D-1309-2409-4515-60CD2A893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01DBE-BB11-42A4-BD92-5EF7F50E4A9F}" type="datetimeFigureOut">
              <a:rPr lang="fr-FR" smtClean="0"/>
              <a:t>13/05/2024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62879E-E8D1-B076-11F0-FF8CE129A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10DDCD-20B4-D53B-FE14-4B39C0B11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E2648-72F1-4A3F-9254-46E23DDC4F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2064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0AFA9A-0B3E-1A61-1713-9138EF550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6646C9-E38A-5D76-44B4-92B8DF5DAB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DCCE021-864F-BDEB-2FD4-C74B287570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C28250F-740B-0E76-9BB9-9AFB6DB1E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01DBE-BB11-42A4-BD92-5EF7F50E4A9F}" type="datetimeFigureOut">
              <a:rPr lang="fr-FR" smtClean="0"/>
              <a:t>13/05/2024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D7C2C8C-5DC7-063E-F0CF-887DF014A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6328ABC-E5D0-B77F-567C-5BBC491D6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E2648-72F1-4A3F-9254-46E23DDC4F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9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ADA0E4-8C78-9834-4193-ED7828473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0DEAC2F-47B7-B334-ECEF-9CA090AFC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D408CA-E434-650A-7576-D9D01AEC05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4DFB76-2016-B52C-6CF0-80A086EB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47997DB-9192-D7DE-8E06-6B7B1C2A4D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24A514D-B518-7068-FBD2-E9B894E7E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01DBE-BB11-42A4-BD92-5EF7F50E4A9F}" type="datetimeFigureOut">
              <a:rPr lang="fr-FR" smtClean="0"/>
              <a:t>13/05/2024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BD4B362-D8EF-2D95-2005-3F7393CD8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039C38C-2988-227E-F360-135CF3F8B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E2648-72F1-4A3F-9254-46E23DDC4F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96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6C44EC-2BE4-C085-A0A6-350B6AFCD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3779049-8B80-57C9-F723-E3A76C0EF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01DBE-BB11-42A4-BD92-5EF7F50E4A9F}" type="datetimeFigureOut">
              <a:rPr lang="fr-FR" smtClean="0"/>
              <a:t>13/05/2024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B34B846-1260-E656-5C4A-3AC5A80D1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686F432-E89A-7288-AF2B-C4F74EB17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E2648-72F1-4A3F-9254-46E23DDC4F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3072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521C7DB-E333-CCF0-E687-4A4833070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01DBE-BB11-42A4-BD92-5EF7F50E4A9F}" type="datetimeFigureOut">
              <a:rPr lang="fr-FR" smtClean="0"/>
              <a:t>13/05/2024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68CF762-FFCF-526F-0366-8B97AB497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D25E0E-D7D4-4EBA-AF35-50B6BF50E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E2648-72F1-4A3F-9254-46E23DDC4F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2921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7F4E05-A413-4194-16DD-613EDFC50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77DD3C-5C31-A78D-47BA-66C90C6B5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96105E2-6880-5EE9-C4D0-D794CBA022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B5F74EB-CC65-EAEA-B93C-5153DB358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01DBE-BB11-42A4-BD92-5EF7F50E4A9F}" type="datetimeFigureOut">
              <a:rPr lang="fr-FR" smtClean="0"/>
              <a:t>13/05/2024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3A64FFC-E107-DFBF-B062-600EB0D4B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564F673-A0E9-39D3-B0CE-E651CE18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E2648-72F1-4A3F-9254-46E23DDC4F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3904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3224D4-0D51-A299-5B12-54D0CE9DF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ACBDD0B-34DD-5FD5-D2A6-F46A481931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E6E90BF-7BD7-4506-0466-B24D50B0F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98B2E15-DDD3-0E8E-D53A-A7E8DF477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01DBE-BB11-42A4-BD92-5EF7F50E4A9F}" type="datetimeFigureOut">
              <a:rPr lang="fr-FR" smtClean="0"/>
              <a:t>13/05/2024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C08AA00-4FA9-F0AA-A422-B4CDD5E8D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2BB19CB-03C9-AE4F-D1D3-6BA66C41B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E2648-72F1-4A3F-9254-46E23DDC4F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4939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9C307D2-C830-9734-3343-D360B0566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E21E541-EF2C-9A9A-3581-27449BD8F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839124A-80D9-54A3-B8CE-36BA06A245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901DBE-BB11-42A4-BD92-5EF7F50E4A9F}" type="datetimeFigureOut">
              <a:rPr lang="fr-FR" smtClean="0"/>
              <a:t>13/05/2024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E266ADB-AF21-0C35-FC8B-406517291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2FA8A3E-7284-6AD3-1C63-733AABCC03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BE2648-72F1-4A3F-9254-46E23DDC4F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6170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77E10E-7C85-77BE-4D07-820BD4FDC5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Deep </a:t>
            </a:r>
            <a:r>
              <a:rPr lang="fr-FR" dirty="0" err="1"/>
              <a:t>learning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69710D6-6A80-1C4B-81D3-A6D8374A01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Points divers</a:t>
            </a:r>
          </a:p>
        </p:txBody>
      </p:sp>
    </p:spTree>
    <p:extLst>
      <p:ext uri="{BB962C8B-B14F-4D97-AF65-F5344CB8AC3E}">
        <p14:creationId xmlns:p14="http://schemas.microsoft.com/office/powerpoint/2010/main" val="1201286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183546D-D809-E2FA-6B13-3E1B5EA80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 de diffusion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9B13044-F797-B540-D2B9-156241B85E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3626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E9D81D-85AE-E9AB-1E79-E79063F7B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87EAADF-4B53-B263-DC5F-011852570D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020FEA2-403D-48CD-952D-49B52E1B4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" y="766762"/>
            <a:ext cx="1050607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92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CF80269-4A85-48E1-3137-4E5847FB2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752475"/>
            <a:ext cx="1101090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316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apture d’écran, décoration&#10;&#10;Description générée automatiquement">
            <a:extLst>
              <a:ext uri="{FF2B5EF4-FFF2-40B4-BE49-F238E27FC236}">
                <a16:creationId xmlns:a16="http://schemas.microsoft.com/office/drawing/2014/main" id="{CA898756-C817-720C-7BAC-7A40295C8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7246"/>
            <a:ext cx="12192000" cy="3629465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5F2B4653-1EF1-A747-3951-A8A1277CF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Denoising</a:t>
            </a:r>
            <a:r>
              <a:rPr lang="fr-FR" dirty="0"/>
              <a:t> diffusion </a:t>
            </a:r>
            <a:r>
              <a:rPr lang="fr-FR" dirty="0" err="1"/>
              <a:t>probabilistic</a:t>
            </a:r>
            <a:r>
              <a:rPr lang="fr-FR" dirty="0"/>
              <a:t> </a:t>
            </a:r>
            <a:r>
              <a:rPr lang="fr-FR" dirty="0" err="1"/>
              <a:t>models</a:t>
            </a:r>
            <a:endParaRPr lang="fr-FR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48079ADD-8CDE-5C41-BE66-D1FD54B5E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processus d’ajout du bruit en </a:t>
            </a:r>
            <a:r>
              <a:rPr lang="fr-FR" dirty="0" err="1"/>
              <a:t>forward</a:t>
            </a:r>
            <a:endParaRPr lang="fr-FR" dirty="0"/>
          </a:p>
          <a:p>
            <a:r>
              <a:rPr lang="fr-FR" dirty="0"/>
              <a:t>Un algorithme en </a:t>
            </a:r>
            <a:r>
              <a:rPr lang="fr-FR" dirty="0" err="1"/>
              <a:t>backward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6345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F2B4653-1EF1-A747-3951-A8A1277CF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Forward</a:t>
            </a:r>
            <a:r>
              <a:rPr lang="fr-FR" dirty="0"/>
              <a:t> Diffusion Process 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48079ADD-8CDE-5C41-BE66-D1FD54B5E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Hyperparametre</a:t>
            </a:r>
            <a:r>
              <a:rPr lang="fr-FR" dirty="0"/>
              <a:t> T</a:t>
            </a:r>
          </a:p>
        </p:txBody>
      </p:sp>
      <p:pic>
        <p:nvPicPr>
          <p:cNvPr id="6" name="Image 5" descr="Une image contenant capture d’écran, Caractère coloré, motif, Rectangle&#10;&#10;Description générée automatiquement">
            <a:extLst>
              <a:ext uri="{FF2B5EF4-FFF2-40B4-BE49-F238E27FC236}">
                <a16:creationId xmlns:a16="http://schemas.microsoft.com/office/drawing/2014/main" id="{23FF697B-DB22-E4F4-A149-6FB886DEB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825" y="2683948"/>
            <a:ext cx="7260350" cy="349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916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0C0F60-9395-472E-7F32-0514BB161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capture d’écran, Rectangle, texte, ligne&#10;&#10;Description générée automatiquement">
            <a:extLst>
              <a:ext uri="{FF2B5EF4-FFF2-40B4-BE49-F238E27FC236}">
                <a16:creationId xmlns:a16="http://schemas.microsoft.com/office/drawing/2014/main" id="{D684F54F-DCDC-E52C-8146-C851417B6C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2666348"/>
          </a:xfrm>
        </p:spPr>
      </p:pic>
      <p:pic>
        <p:nvPicPr>
          <p:cNvPr id="7" name="Image 6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BD43E3D6-617A-7CB7-8DC2-9A1888F5D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190" y="4623574"/>
            <a:ext cx="3181619" cy="211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080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839E2A-E064-0002-F4FF-49E66DB8F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Même model pour chaque étape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5B840C-EBC7-B855-C29F-2971F2B2D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 descr="Une image contenant capture d’écran, décoration&#10;&#10;Description générée automatiquement">
            <a:extLst>
              <a:ext uri="{FF2B5EF4-FFF2-40B4-BE49-F238E27FC236}">
                <a16:creationId xmlns:a16="http://schemas.microsoft.com/office/drawing/2014/main" id="{F6D21FCD-BF51-7D20-5AC8-32814A599D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62" b="30077"/>
          <a:stretch/>
        </p:blipFill>
        <p:spPr>
          <a:xfrm>
            <a:off x="354563" y="2939144"/>
            <a:ext cx="12192000" cy="1464905"/>
          </a:xfrm>
          <a:prstGeom prst="rect">
            <a:avLst/>
          </a:prstGeom>
        </p:spPr>
      </p:pic>
      <p:sp>
        <p:nvSpPr>
          <p:cNvPr id="5" name="Flèche : courbe vers le haut 4">
            <a:extLst>
              <a:ext uri="{FF2B5EF4-FFF2-40B4-BE49-F238E27FC236}">
                <a16:creationId xmlns:a16="http://schemas.microsoft.com/office/drawing/2014/main" id="{BC2C238F-1A18-01E9-FBDE-518EC0E5F3F9}"/>
              </a:ext>
            </a:extLst>
          </p:cNvPr>
          <p:cNvSpPr/>
          <p:nvPr/>
        </p:nvSpPr>
        <p:spPr>
          <a:xfrm flipH="1">
            <a:off x="2332653" y="4404049"/>
            <a:ext cx="1408923" cy="475861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" name="Flèche : courbe vers le haut 5">
            <a:extLst>
              <a:ext uri="{FF2B5EF4-FFF2-40B4-BE49-F238E27FC236}">
                <a16:creationId xmlns:a16="http://schemas.microsoft.com/office/drawing/2014/main" id="{CE514EDB-3023-A89C-1DF2-95245564DE82}"/>
              </a:ext>
            </a:extLst>
          </p:cNvPr>
          <p:cNvSpPr/>
          <p:nvPr/>
        </p:nvSpPr>
        <p:spPr>
          <a:xfrm flipH="1">
            <a:off x="3741576" y="4404049"/>
            <a:ext cx="1408923" cy="475861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Flèche : courbe vers le haut 6">
            <a:extLst>
              <a:ext uri="{FF2B5EF4-FFF2-40B4-BE49-F238E27FC236}">
                <a16:creationId xmlns:a16="http://schemas.microsoft.com/office/drawing/2014/main" id="{20C33EA6-B430-D4F7-EDB6-F559F8484E84}"/>
              </a:ext>
            </a:extLst>
          </p:cNvPr>
          <p:cNvSpPr/>
          <p:nvPr/>
        </p:nvSpPr>
        <p:spPr>
          <a:xfrm flipH="1">
            <a:off x="5154576" y="4404048"/>
            <a:ext cx="1408923" cy="475861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Flèche : courbe vers le haut 7">
            <a:extLst>
              <a:ext uri="{FF2B5EF4-FFF2-40B4-BE49-F238E27FC236}">
                <a16:creationId xmlns:a16="http://schemas.microsoft.com/office/drawing/2014/main" id="{0A64DEDA-571D-A46D-ADDF-25CCC65E39C4}"/>
              </a:ext>
            </a:extLst>
          </p:cNvPr>
          <p:cNvSpPr/>
          <p:nvPr/>
        </p:nvSpPr>
        <p:spPr>
          <a:xfrm flipH="1">
            <a:off x="6558698" y="4404047"/>
            <a:ext cx="1408923" cy="475861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Flèche : courbe vers le haut 8">
            <a:extLst>
              <a:ext uri="{FF2B5EF4-FFF2-40B4-BE49-F238E27FC236}">
                <a16:creationId xmlns:a16="http://schemas.microsoft.com/office/drawing/2014/main" id="{D64756F8-3EBB-47AD-EB23-7CA99C9D1183}"/>
              </a:ext>
            </a:extLst>
          </p:cNvPr>
          <p:cNvSpPr/>
          <p:nvPr/>
        </p:nvSpPr>
        <p:spPr>
          <a:xfrm flipH="1">
            <a:off x="7976499" y="4404047"/>
            <a:ext cx="1408923" cy="475861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Flèche : courbe vers le haut 9">
            <a:extLst>
              <a:ext uri="{FF2B5EF4-FFF2-40B4-BE49-F238E27FC236}">
                <a16:creationId xmlns:a16="http://schemas.microsoft.com/office/drawing/2014/main" id="{DC308DCD-161C-FC5C-7B00-9278E541A944}"/>
              </a:ext>
            </a:extLst>
          </p:cNvPr>
          <p:cNvSpPr/>
          <p:nvPr/>
        </p:nvSpPr>
        <p:spPr>
          <a:xfrm flipH="1">
            <a:off x="9394300" y="4392359"/>
            <a:ext cx="1408923" cy="475861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1" name="Image 10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996655C1-80BE-1C57-E45C-D6F6D7949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50914" y="5285596"/>
            <a:ext cx="2200501" cy="1464905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58CFEA57-3EE7-F5DD-BB93-282D5C783079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3186198" y="4925932"/>
            <a:ext cx="3164966" cy="359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0306D6F0-6E58-723A-4D84-9EA6657F234B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4446037" y="4925932"/>
            <a:ext cx="1905127" cy="359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DD2B662F-C933-3056-F7F8-FD810265A3FD}"/>
              </a:ext>
            </a:extLst>
          </p:cNvPr>
          <p:cNvCxnSpPr>
            <a:cxnSpLocks/>
          </p:cNvCxnSpPr>
          <p:nvPr/>
        </p:nvCxnSpPr>
        <p:spPr>
          <a:xfrm flipH="1" flipV="1">
            <a:off x="5905534" y="4963835"/>
            <a:ext cx="445631" cy="3217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BBFB7720-1F00-41FD-2C59-1D77DEE25AB0}"/>
              </a:ext>
            </a:extLst>
          </p:cNvPr>
          <p:cNvCxnSpPr>
            <a:cxnSpLocks/>
          </p:cNvCxnSpPr>
          <p:nvPr/>
        </p:nvCxnSpPr>
        <p:spPr>
          <a:xfrm flipV="1">
            <a:off x="6351165" y="4963835"/>
            <a:ext cx="821992" cy="3217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A41261D5-099D-1A9E-83D1-2FA6010C30F6}"/>
              </a:ext>
            </a:extLst>
          </p:cNvPr>
          <p:cNvCxnSpPr>
            <a:cxnSpLocks/>
          </p:cNvCxnSpPr>
          <p:nvPr/>
        </p:nvCxnSpPr>
        <p:spPr>
          <a:xfrm flipV="1">
            <a:off x="6351165" y="4963835"/>
            <a:ext cx="2329795" cy="3217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CA878415-0F4C-D55D-962D-8FEED47D6C05}"/>
              </a:ext>
            </a:extLst>
          </p:cNvPr>
          <p:cNvCxnSpPr>
            <a:cxnSpLocks/>
          </p:cNvCxnSpPr>
          <p:nvPr/>
        </p:nvCxnSpPr>
        <p:spPr>
          <a:xfrm flipV="1">
            <a:off x="6351165" y="4925932"/>
            <a:ext cx="3747596" cy="359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187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F29E48-ED5C-781D-DB03-C6ABDF79A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to image</a:t>
            </a:r>
          </a:p>
        </p:txBody>
      </p:sp>
      <p:pic>
        <p:nvPicPr>
          <p:cNvPr id="5" name="Espace réservé du contenu 4" descr="Une image contenant texte, capture d’écran, graphisme, Police&#10;&#10;Description générée automatiquement">
            <a:extLst>
              <a:ext uri="{FF2B5EF4-FFF2-40B4-BE49-F238E27FC236}">
                <a16:creationId xmlns:a16="http://schemas.microsoft.com/office/drawing/2014/main" id="{AFC2EE8D-E14A-8D29-C849-7179812300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687" y="1825625"/>
            <a:ext cx="8562626" cy="4351338"/>
          </a:xfrm>
        </p:spPr>
      </p:pic>
    </p:spTree>
    <p:extLst>
      <p:ext uri="{BB962C8B-B14F-4D97-AF65-F5344CB8AC3E}">
        <p14:creationId xmlns:p14="http://schemas.microsoft.com/office/powerpoint/2010/main" val="419227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F56CCA6-421B-3ED9-1707-0CCA34371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 de l’apprentissage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7E58F68-97EF-0EE0-D7E4-335DD369F6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9735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D1FC27-7C06-7676-8211-7210EBB61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Descente de gradient</a:t>
            </a:r>
          </a:p>
        </p:txBody>
      </p:sp>
      <p:pic>
        <p:nvPicPr>
          <p:cNvPr id="17" name="Espace réservé du contenu 16" descr="Une image contenant diagramme, ligne, capture d’écran&#10;&#10;Description générée automatiquement">
            <a:extLst>
              <a:ext uri="{FF2B5EF4-FFF2-40B4-BE49-F238E27FC236}">
                <a16:creationId xmlns:a16="http://schemas.microsoft.com/office/drawing/2014/main" id="{D0927038-8E97-AD29-7606-BEA1281CB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55" y="1825625"/>
            <a:ext cx="7010489" cy="4351338"/>
          </a:xfrm>
        </p:spPr>
      </p:pic>
    </p:spTree>
    <p:extLst>
      <p:ext uri="{BB962C8B-B14F-4D97-AF65-F5344CB8AC3E}">
        <p14:creationId xmlns:p14="http://schemas.microsoft.com/office/powerpoint/2010/main" val="3045661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EB8821-3563-BF58-5F0D-896479E41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texte, capture d’écran, ligne, nombre&#10;&#10;Description générée automatiquement">
            <a:extLst>
              <a:ext uri="{FF2B5EF4-FFF2-40B4-BE49-F238E27FC236}">
                <a16:creationId xmlns:a16="http://schemas.microsoft.com/office/drawing/2014/main" id="{DF8568B2-8929-6737-5C10-EAE1DB106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523" y="1921030"/>
            <a:ext cx="5266954" cy="4160528"/>
          </a:xfrm>
        </p:spPr>
      </p:pic>
    </p:spTree>
    <p:extLst>
      <p:ext uri="{BB962C8B-B14F-4D97-AF65-F5344CB8AC3E}">
        <p14:creationId xmlns:p14="http://schemas.microsoft.com/office/powerpoint/2010/main" val="3256988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9314F8-18EB-5689-3C0B-2858CE7AA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Descente de gradient</a:t>
            </a:r>
          </a:p>
        </p:txBody>
      </p:sp>
      <p:pic>
        <p:nvPicPr>
          <p:cNvPr id="5" name="Espace réservé du contenu 4" descr="Une image contenant dessin, croquis, poisson, texte&#10;&#10;Description générée automatiquement">
            <a:extLst>
              <a:ext uri="{FF2B5EF4-FFF2-40B4-BE49-F238E27FC236}">
                <a16:creationId xmlns:a16="http://schemas.microsoft.com/office/drawing/2014/main" id="{E06B2B0F-2A52-ECD5-DA79-7EF669AC18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99" y="1825625"/>
            <a:ext cx="7739402" cy="4351338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A451AAA-91CD-18F7-C61C-66A7E46F3F38}"/>
              </a:ext>
            </a:extLst>
          </p:cNvPr>
          <p:cNvSpPr txBox="1"/>
          <p:nvPr/>
        </p:nvSpPr>
        <p:spPr>
          <a:xfrm>
            <a:off x="7664958" y="1095494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https://losslandscape.com/explorer</a:t>
            </a:r>
          </a:p>
        </p:txBody>
      </p:sp>
    </p:spTree>
    <p:extLst>
      <p:ext uri="{BB962C8B-B14F-4D97-AF65-F5344CB8AC3E}">
        <p14:creationId xmlns:p14="http://schemas.microsoft.com/office/powerpoint/2010/main" val="780581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53088C-291B-649E-E5A2-BC62F735A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Descente de gradient</a:t>
            </a:r>
          </a:p>
        </p:txBody>
      </p:sp>
      <p:pic>
        <p:nvPicPr>
          <p:cNvPr id="5" name="Espace réservé du contenu 4" descr="Une image contenant texte, ligne, Police, capture d’écran&#10;&#10;Description générée automatiquement">
            <a:extLst>
              <a:ext uri="{FF2B5EF4-FFF2-40B4-BE49-F238E27FC236}">
                <a16:creationId xmlns:a16="http://schemas.microsoft.com/office/drawing/2014/main" id="{B8989366-6013-E882-D0B7-ED0B87529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459" y="1825625"/>
            <a:ext cx="6571081" cy="4351338"/>
          </a:xfrm>
        </p:spPr>
      </p:pic>
    </p:spTree>
    <p:extLst>
      <p:ext uri="{BB962C8B-B14F-4D97-AF65-F5344CB8AC3E}">
        <p14:creationId xmlns:p14="http://schemas.microsoft.com/office/powerpoint/2010/main" val="2723030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BB57C1-7BFD-8E70-7597-0D9056816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Descente de gradient</a:t>
            </a:r>
          </a:p>
        </p:txBody>
      </p:sp>
      <p:pic>
        <p:nvPicPr>
          <p:cNvPr id="5" name="Espace réservé du contenu 4" descr="Une image contenant ligne, capture d’écran, diagramme&#10;&#10;Description générée automatiquement">
            <a:extLst>
              <a:ext uri="{FF2B5EF4-FFF2-40B4-BE49-F238E27FC236}">
                <a16:creationId xmlns:a16="http://schemas.microsoft.com/office/drawing/2014/main" id="{3D21693F-7C74-ED34-F66F-F58D9D2152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2643981"/>
            <a:ext cx="6667500" cy="2714625"/>
          </a:xfrm>
        </p:spPr>
      </p:pic>
    </p:spTree>
    <p:extLst>
      <p:ext uri="{BB962C8B-B14F-4D97-AF65-F5344CB8AC3E}">
        <p14:creationId xmlns:p14="http://schemas.microsoft.com/office/powerpoint/2010/main" val="2986085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B16C17-BA4B-DDFE-2930-471F29C02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capture d’écran, ligne, diagramme&#10;&#10;Description générée automatiquement">
            <a:extLst>
              <a:ext uri="{FF2B5EF4-FFF2-40B4-BE49-F238E27FC236}">
                <a16:creationId xmlns:a16="http://schemas.microsoft.com/office/drawing/2014/main" id="{BF07F765-EF7F-FE61-E6B1-1C0A6277BC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924" y="1943715"/>
            <a:ext cx="8220152" cy="4115157"/>
          </a:xfrm>
        </p:spPr>
      </p:pic>
    </p:spTree>
    <p:extLst>
      <p:ext uri="{BB962C8B-B14F-4D97-AF65-F5344CB8AC3E}">
        <p14:creationId xmlns:p14="http://schemas.microsoft.com/office/powerpoint/2010/main" val="4109195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227B65-82AE-6371-17F8-949FFAE5C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Descente de gradient</a:t>
            </a:r>
          </a:p>
        </p:txBody>
      </p:sp>
      <p:pic>
        <p:nvPicPr>
          <p:cNvPr id="5" name="Espace réservé du contenu 4" descr="Une image contenant texte, Police, capture d’écran, conception&#10;&#10;Description générée automatiquement">
            <a:extLst>
              <a:ext uri="{FF2B5EF4-FFF2-40B4-BE49-F238E27FC236}">
                <a16:creationId xmlns:a16="http://schemas.microsoft.com/office/drawing/2014/main" id="{A291C473-EE02-DD55-E917-6FA8CF56B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533" y="1798193"/>
            <a:ext cx="7300933" cy="4351338"/>
          </a:xfrm>
        </p:spPr>
      </p:pic>
    </p:spTree>
    <p:extLst>
      <p:ext uri="{BB962C8B-B14F-4D97-AF65-F5344CB8AC3E}">
        <p14:creationId xmlns:p14="http://schemas.microsoft.com/office/powerpoint/2010/main" val="4243474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F6016B-92CF-195D-6004-BAF10693A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Identity mapping</a:t>
            </a:r>
            <a:br>
              <a:rPr lang="fr-FR" b="1" dirty="0"/>
            </a:br>
            <a:endParaRPr lang="fr-FR" dirty="0"/>
          </a:p>
        </p:txBody>
      </p:sp>
      <p:pic>
        <p:nvPicPr>
          <p:cNvPr id="5" name="Espace réservé du contenu 4" descr="Une image contenant texte, Police, capture d’écran, ligne&#10;&#10;Description générée automatiquement">
            <a:extLst>
              <a:ext uri="{FF2B5EF4-FFF2-40B4-BE49-F238E27FC236}">
                <a16:creationId xmlns:a16="http://schemas.microsoft.com/office/drawing/2014/main" id="{760B0AF2-168D-FE46-25A5-3247236B16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716" y="1825625"/>
            <a:ext cx="9416568" cy="4351338"/>
          </a:xfrm>
        </p:spPr>
      </p:pic>
    </p:spTree>
    <p:extLst>
      <p:ext uri="{BB962C8B-B14F-4D97-AF65-F5344CB8AC3E}">
        <p14:creationId xmlns:p14="http://schemas.microsoft.com/office/powerpoint/2010/main" val="2315814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AB761A-97F0-54AC-9940-3C6BB260D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339A74C-4E0B-3897-6106-ADE2770419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524" y="2109230"/>
            <a:ext cx="9180952" cy="3784127"/>
          </a:xfrm>
        </p:spPr>
      </p:pic>
    </p:spTree>
    <p:extLst>
      <p:ext uri="{BB962C8B-B14F-4D97-AF65-F5344CB8AC3E}">
        <p14:creationId xmlns:p14="http://schemas.microsoft.com/office/powerpoint/2010/main" val="8917993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71AF76-0F26-64D4-7C59-2D201DA1F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Learning rate adaptatif</a:t>
            </a:r>
          </a:p>
        </p:txBody>
      </p:sp>
      <p:pic>
        <p:nvPicPr>
          <p:cNvPr id="5" name="Espace réservé du contenu 4" descr="Une image contenant ligne, diagramme, Tracé, texte&#10;&#10;Description générée automatiquement">
            <a:extLst>
              <a:ext uri="{FF2B5EF4-FFF2-40B4-BE49-F238E27FC236}">
                <a16:creationId xmlns:a16="http://schemas.microsoft.com/office/drawing/2014/main" id="{ED185737-89D9-1E6D-4E8D-36AC80B3C3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479" y="1825625"/>
            <a:ext cx="7079042" cy="4351338"/>
          </a:xfrm>
        </p:spPr>
      </p:pic>
    </p:spTree>
    <p:extLst>
      <p:ext uri="{BB962C8B-B14F-4D97-AF65-F5344CB8AC3E}">
        <p14:creationId xmlns:p14="http://schemas.microsoft.com/office/powerpoint/2010/main" val="3538663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568833-9E20-37A8-977D-047B1F606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Learning rate adaptatif</a:t>
            </a:r>
          </a:p>
        </p:txBody>
      </p:sp>
      <p:pic>
        <p:nvPicPr>
          <p:cNvPr id="5" name="Espace réservé du contenu 4" descr="Une image contenant diagramme, texte, Plan, Dessin technique&#10;&#10;Description générée automatiquement">
            <a:extLst>
              <a:ext uri="{FF2B5EF4-FFF2-40B4-BE49-F238E27FC236}">
                <a16:creationId xmlns:a16="http://schemas.microsoft.com/office/drawing/2014/main" id="{F7C0A99B-54B9-9367-65ED-FE4537F147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62" y="1825625"/>
            <a:ext cx="8702675" cy="4351338"/>
          </a:xfrm>
        </p:spPr>
      </p:pic>
    </p:spTree>
    <p:extLst>
      <p:ext uri="{BB962C8B-B14F-4D97-AF65-F5344CB8AC3E}">
        <p14:creationId xmlns:p14="http://schemas.microsoft.com/office/powerpoint/2010/main" val="32147826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53600D-190C-C8CB-F345-1CC26A43F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Learning rate adaptatif</a:t>
            </a:r>
          </a:p>
        </p:txBody>
      </p:sp>
      <p:pic>
        <p:nvPicPr>
          <p:cNvPr id="5" name="Espace réservé du contenu 4" descr="Une image contenant diagramme, Tracé, ligne&#10;&#10;Description générée automatiquement">
            <a:extLst>
              <a:ext uri="{FF2B5EF4-FFF2-40B4-BE49-F238E27FC236}">
                <a16:creationId xmlns:a16="http://schemas.microsoft.com/office/drawing/2014/main" id="{B8F4E237-6299-5B66-293B-B9652DF8D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317" y="2096532"/>
            <a:ext cx="5079365" cy="3809524"/>
          </a:xfrm>
        </p:spPr>
      </p:pic>
    </p:spTree>
    <p:extLst>
      <p:ext uri="{BB962C8B-B14F-4D97-AF65-F5344CB8AC3E}">
        <p14:creationId xmlns:p14="http://schemas.microsoft.com/office/powerpoint/2010/main" val="278588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8A0E7-23EF-8189-7C9C-66E3891A4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038C48D-2E7B-0C31-2B09-FA37F3FAB9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523" y="1921030"/>
            <a:ext cx="5266954" cy="4160528"/>
          </a:xfrm>
        </p:spPr>
      </p:pic>
    </p:spTree>
    <p:extLst>
      <p:ext uri="{BB962C8B-B14F-4D97-AF65-F5344CB8AC3E}">
        <p14:creationId xmlns:p14="http://schemas.microsoft.com/office/powerpoint/2010/main" val="40224639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94E9797-0DB2-5BCB-71F3-8CD4450DD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Optimizer</a:t>
            </a:r>
            <a:r>
              <a:rPr lang="fr-FR" dirty="0"/>
              <a:t> 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987E2F9-13DA-5B6F-5732-655947A886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Algorithme de descente de gradient</a:t>
            </a:r>
          </a:p>
        </p:txBody>
      </p:sp>
    </p:spTree>
    <p:extLst>
      <p:ext uri="{BB962C8B-B14F-4D97-AF65-F5344CB8AC3E}">
        <p14:creationId xmlns:p14="http://schemas.microsoft.com/office/powerpoint/2010/main" val="41121119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7A4102-28E1-C249-8F67-D2132C7C8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SGD</a:t>
            </a:r>
            <a:br>
              <a:rPr lang="fr-FR" dirty="0"/>
            </a:br>
            <a:endParaRPr lang="fr-FR" dirty="0"/>
          </a:p>
        </p:txBody>
      </p:sp>
      <p:pic>
        <p:nvPicPr>
          <p:cNvPr id="5" name="Espace réservé du contenu 4" descr="Une image contenant texte, cercle, Police, diagramme&#10;&#10;Description générée automatiquement">
            <a:extLst>
              <a:ext uri="{FF2B5EF4-FFF2-40B4-BE49-F238E27FC236}">
                <a16:creationId xmlns:a16="http://schemas.microsoft.com/office/drawing/2014/main" id="{95B8FBB5-F0B4-AD40-9DD5-43AC92C749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634" y="1825625"/>
            <a:ext cx="7756732" cy="4351338"/>
          </a:xfrm>
        </p:spPr>
      </p:pic>
    </p:spTree>
    <p:extLst>
      <p:ext uri="{BB962C8B-B14F-4D97-AF65-F5344CB8AC3E}">
        <p14:creationId xmlns:p14="http://schemas.microsoft.com/office/powerpoint/2010/main" val="17482712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ABA15F-66EC-4B78-FE7E-43645175C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3982CE-9DFC-88C8-EA97-16286E800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325B0D8-549F-D7C0-7722-34D1176CA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58" y="617741"/>
            <a:ext cx="11190891" cy="603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7664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24C36F-CEE3-A94A-432D-D06C80F6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Optimizer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70662A-D80D-4F50-BE81-BCEC6DB74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SGD/Adam</a:t>
            </a:r>
          </a:p>
          <a:p>
            <a:r>
              <a:rPr lang="fr-FR" dirty="0"/>
              <a:t>SGDW/</a:t>
            </a:r>
            <a:r>
              <a:rPr lang="fr-FR" dirty="0" err="1"/>
              <a:t>AdamW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06888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CF73315-178F-7D0C-9ECA-24C7B7647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Stratégie d’apprentissage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CB3F4E5-931A-14EA-DDA8-C7DEFA137A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6555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8FE6AF9-73E4-3E89-ED76-6806D9707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Transfer </a:t>
            </a:r>
            <a:r>
              <a:rPr lang="fr-FR" dirty="0" err="1"/>
              <a:t>learning</a:t>
            </a:r>
            <a:endParaRPr lang="fr-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697E3CEC-0F3B-6CA4-41F0-4E6B77842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8217" y="1825625"/>
            <a:ext cx="9895566" cy="4351338"/>
          </a:xfrm>
        </p:spPr>
      </p:pic>
    </p:spTree>
    <p:extLst>
      <p:ext uri="{BB962C8B-B14F-4D97-AF65-F5344CB8AC3E}">
        <p14:creationId xmlns:p14="http://schemas.microsoft.com/office/powerpoint/2010/main" val="27634371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E61981-318E-F25D-0AB2-76D98294A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Fine tuning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394A33E-7FD0-F280-B738-71DDFA8FD6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7566" y="1825625"/>
            <a:ext cx="8136867" cy="4351338"/>
          </a:xfrm>
        </p:spPr>
      </p:pic>
    </p:spTree>
    <p:extLst>
      <p:ext uri="{BB962C8B-B14F-4D97-AF65-F5344CB8AC3E}">
        <p14:creationId xmlns:p14="http://schemas.microsoft.com/office/powerpoint/2010/main" val="15310076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F1DBE5-40FB-C0EE-2786-1C1202B42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Adapter : LORA</a:t>
            </a:r>
          </a:p>
        </p:txBody>
      </p:sp>
      <p:pic>
        <p:nvPicPr>
          <p:cNvPr id="9" name="Espace réservé du contenu 8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9A21792C-EE87-A739-0297-5E5F08DB07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135" y="1825625"/>
            <a:ext cx="5773729" cy="4351338"/>
          </a:xfrm>
        </p:spPr>
      </p:pic>
    </p:spTree>
    <p:extLst>
      <p:ext uri="{BB962C8B-B14F-4D97-AF65-F5344CB8AC3E}">
        <p14:creationId xmlns:p14="http://schemas.microsoft.com/office/powerpoint/2010/main" val="106614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EA37EE-370F-545A-4D6A-763865182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Adapter le mécanisme de sélection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C3968A0-F7C7-CABB-7A1E-0A26D3569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6569" y="1825625"/>
            <a:ext cx="8618862" cy="4351338"/>
          </a:xfrm>
        </p:spPr>
      </p:pic>
    </p:spTree>
    <p:extLst>
      <p:ext uri="{BB962C8B-B14F-4D97-AF65-F5344CB8AC3E}">
        <p14:creationId xmlns:p14="http://schemas.microsoft.com/office/powerpoint/2010/main" val="38980085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C5224B-32F6-0F53-35B2-9536FB02B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Quizz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56BADA3-94F1-38B3-356A-860C3FD3AD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0146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46F9A8-3EC4-4CB3-8171-345E3E015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4BD4910-F0BF-9E9F-5FBD-1FDE60E01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0A755B3-EEDD-F97F-08B8-417114C45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5" y="1062037"/>
            <a:ext cx="733425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470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3A64205-B860-4D97-807D-38947FC10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Quelle est la différence entre l'apprentissage supervisé et l'apprentissage non supervisé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40FA50-6331-ACB9-64BF-BBA412A46B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975316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B0A6CF62-0A32-8A68-9C5E-BD8919E55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Pourquoi ? </a:t>
            </a:r>
          </a:p>
        </p:txBody>
      </p:sp>
      <p:pic>
        <p:nvPicPr>
          <p:cNvPr id="12" name="Espace réservé du contenu 11" descr="Une image contenant barrière de corail, texte&#10;&#10;Description générée automatiquement">
            <a:extLst>
              <a:ext uri="{FF2B5EF4-FFF2-40B4-BE49-F238E27FC236}">
                <a16:creationId xmlns:a16="http://schemas.microsoft.com/office/drawing/2014/main" id="{9E2F8B55-CA28-090D-65D3-2303B900C4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561" y="1825625"/>
            <a:ext cx="78128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733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B48CAA-4BE3-D90C-BCC4-B7BB82125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075"/>
            <a:ext cx="10515600" cy="1325563"/>
          </a:xfrm>
        </p:spPr>
        <p:txBody>
          <a:bodyPr/>
          <a:lstStyle/>
          <a:p>
            <a:r>
              <a:rPr lang="fr-FR" dirty="0"/>
              <a:t>Quelle est la meilleure méthode ?</a:t>
            </a:r>
          </a:p>
        </p:txBody>
      </p:sp>
      <p:pic>
        <p:nvPicPr>
          <p:cNvPr id="5" name="Espace réservé du contenu 4" descr="Une image contenant texte, diagramme, capture d’écran, Police&#10;&#10;Description générée automatiquement">
            <a:extLst>
              <a:ext uri="{FF2B5EF4-FFF2-40B4-BE49-F238E27FC236}">
                <a16:creationId xmlns:a16="http://schemas.microsoft.com/office/drawing/2014/main" id="{1D9E75FF-985E-F90B-BC78-BE902E1DC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50" y="1324749"/>
            <a:ext cx="5240868" cy="2947988"/>
          </a:xfrm>
        </p:spPr>
      </p:pic>
      <p:pic>
        <p:nvPicPr>
          <p:cNvPr id="7" name="Image 6" descr="Une image contenant texte, capture d’écran, Rectangle, Police&#10;&#10;Description générée automatiquement">
            <a:extLst>
              <a:ext uri="{FF2B5EF4-FFF2-40B4-BE49-F238E27FC236}">
                <a16:creationId xmlns:a16="http://schemas.microsoft.com/office/drawing/2014/main" id="{21C0093D-4E7D-4775-1FF3-AC0CD8980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083" y="1324749"/>
            <a:ext cx="4926984" cy="2831746"/>
          </a:xfrm>
          <a:prstGeom prst="rect">
            <a:avLst/>
          </a:prstGeom>
        </p:spPr>
      </p:pic>
      <p:pic>
        <p:nvPicPr>
          <p:cNvPr id="9" name="Image 8" descr="Une image contenant capture d’écran, texte, Police, conception&#10;&#10;Description générée automatiquement">
            <a:extLst>
              <a:ext uri="{FF2B5EF4-FFF2-40B4-BE49-F238E27FC236}">
                <a16:creationId xmlns:a16="http://schemas.microsoft.com/office/drawing/2014/main" id="{42AB9A49-9321-AC44-AB42-5B00A36C0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474" y="4272737"/>
            <a:ext cx="5781218" cy="271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6436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E913DB-3454-E46F-A83D-F8B82E03B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Espace réservé du contenu 4" descr="Une image contenant texte, ligne, diagramme, Tracé&#10;&#10;Description générée automatiquement">
            <a:extLst>
              <a:ext uri="{FF2B5EF4-FFF2-40B4-BE49-F238E27FC236}">
                <a16:creationId xmlns:a16="http://schemas.microsoft.com/office/drawing/2014/main" id="{F0B6C9CB-5C82-8EC6-E0C0-AA11F8A11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79431"/>
            <a:ext cx="10515600" cy="4043726"/>
          </a:xfrm>
        </p:spPr>
      </p:pic>
      <p:pic>
        <p:nvPicPr>
          <p:cNvPr id="7" name="Espace réservé du contenu 4" descr="Une image contenant texte, ligne, diagramme, Tracé&#10;&#10;Description générée automatiquement">
            <a:extLst>
              <a:ext uri="{FF2B5EF4-FFF2-40B4-BE49-F238E27FC236}">
                <a16:creationId xmlns:a16="http://schemas.microsoft.com/office/drawing/2014/main" id="{4DE79643-4DBC-0562-542E-A1B4E941F0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54"/>
          <a:stretch/>
        </p:blipFill>
        <p:spPr>
          <a:xfrm>
            <a:off x="838200" y="1979431"/>
            <a:ext cx="10515600" cy="273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33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C4DD0-8B93-DE49-7340-6F0C4D721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Quand l’un ou l’autre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42F87395-D22D-9213-5949-573962AABA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3795" y="1825625"/>
            <a:ext cx="628441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0290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F0DE05-70E3-9779-D8AA-0B97A2519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Aparté, extraction de </a:t>
            </a:r>
            <a:r>
              <a:rPr lang="fr-FR" dirty="0" err="1"/>
              <a:t>features</a:t>
            </a:r>
            <a:r>
              <a:rPr lang="fr-FR" dirty="0"/>
              <a:t> </a:t>
            </a:r>
          </a:p>
        </p:txBody>
      </p:sp>
      <p:pic>
        <p:nvPicPr>
          <p:cNvPr id="5" name="Espace réservé du contenu 4" descr="Une image contenant texte, diagramme, ligne, Tracé&#10;&#10;Description générée automatiquement">
            <a:extLst>
              <a:ext uri="{FF2B5EF4-FFF2-40B4-BE49-F238E27FC236}">
                <a16:creationId xmlns:a16="http://schemas.microsoft.com/office/drawing/2014/main" id="{D1F2EB25-2775-0BA3-8360-57E1A5B6C5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447" y="1825625"/>
            <a:ext cx="6501106" cy="4351338"/>
          </a:xfrm>
        </p:spPr>
      </p:pic>
    </p:spTree>
    <p:extLst>
      <p:ext uri="{BB962C8B-B14F-4D97-AF65-F5344CB8AC3E}">
        <p14:creationId xmlns:p14="http://schemas.microsoft.com/office/powerpoint/2010/main" val="32613028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E79CEC-9428-8A4A-C946-4047A1625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Pourquoi </a:t>
            </a:r>
            <a:r>
              <a:rPr lang="fr-FR" dirty="0" err="1"/>
              <a:t>deeplearning</a:t>
            </a:r>
            <a:r>
              <a:rPr lang="fr-FR" dirty="0"/>
              <a:t> ?</a:t>
            </a:r>
          </a:p>
        </p:txBody>
      </p:sp>
      <p:pic>
        <p:nvPicPr>
          <p:cNvPr id="5" name="Espace réservé du contenu 4" descr="Une image contenant capture d’écran, diagramme, ligne, cercle&#10;&#10;Description générée automatiquement">
            <a:extLst>
              <a:ext uri="{FF2B5EF4-FFF2-40B4-BE49-F238E27FC236}">
                <a16:creationId xmlns:a16="http://schemas.microsoft.com/office/drawing/2014/main" id="{81A00EF3-EA9C-197F-ED15-BC5EDCF352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501" y="2356269"/>
            <a:ext cx="8764997" cy="3290050"/>
          </a:xfrm>
        </p:spPr>
      </p:pic>
    </p:spTree>
    <p:extLst>
      <p:ext uri="{BB962C8B-B14F-4D97-AF65-F5344CB8AC3E}">
        <p14:creationId xmlns:p14="http://schemas.microsoft.com/office/powerpoint/2010/main" val="620075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EC3331-B9CD-8BDE-11F2-0D8E6CFF2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choisir son architecture de Deep Learning </a:t>
            </a:r>
          </a:p>
        </p:txBody>
      </p:sp>
      <p:pic>
        <p:nvPicPr>
          <p:cNvPr id="5" name="Espace réservé du contenu 4" descr="Une image contenant texte, capture d’écran, fleur, motif&#10;&#10;Description générée automatiquement">
            <a:extLst>
              <a:ext uri="{FF2B5EF4-FFF2-40B4-BE49-F238E27FC236}">
                <a16:creationId xmlns:a16="http://schemas.microsoft.com/office/drawing/2014/main" id="{0FE44AEC-7E92-1717-118F-CFA34868E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801" y="1825625"/>
            <a:ext cx="4214398" cy="4351338"/>
          </a:xfrm>
        </p:spPr>
      </p:pic>
    </p:spTree>
    <p:extLst>
      <p:ext uri="{BB962C8B-B14F-4D97-AF65-F5344CB8AC3E}">
        <p14:creationId xmlns:p14="http://schemas.microsoft.com/office/powerpoint/2010/main" val="4250919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943BA8-C07B-2B4E-8B97-4A833C17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105F55-154D-096D-CC8D-A414A593E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896FF79-E8D0-597E-0E10-CB040C741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5288" y="957263"/>
            <a:ext cx="7153275" cy="52197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4282FFA-A97C-6A80-0DA1-D0078BA56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725" y="190500"/>
            <a:ext cx="577215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45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75AC7C-2C40-4707-D560-52AE1F75A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FF130C3A-3A23-8209-E6D3-0B74757AC3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671" y="1921030"/>
            <a:ext cx="5184658" cy="4160528"/>
          </a:xfrm>
        </p:spPr>
      </p:pic>
    </p:spTree>
    <p:extLst>
      <p:ext uri="{BB962C8B-B14F-4D97-AF65-F5344CB8AC3E}">
        <p14:creationId xmlns:p14="http://schemas.microsoft.com/office/powerpoint/2010/main" val="332919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4360CB-432D-C8CF-88C2-A82F276CA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2FB2AE68-12A0-CD07-947D-752846212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3687" y="2210594"/>
            <a:ext cx="6524625" cy="3581400"/>
          </a:xfrm>
        </p:spPr>
      </p:pic>
    </p:spTree>
    <p:extLst>
      <p:ext uri="{BB962C8B-B14F-4D97-AF65-F5344CB8AC3E}">
        <p14:creationId xmlns:p14="http://schemas.microsoft.com/office/powerpoint/2010/main" val="2701116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582C2B-C209-055D-1BBD-ED0516FA4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694A8BA-68A8-A0D4-FCDA-7F0B63A45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955" y="2193649"/>
            <a:ext cx="5266954" cy="4160528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E623925-B186-F2B1-6369-8C6457B53D12}"/>
              </a:ext>
            </a:extLst>
          </p:cNvPr>
          <p:cNvSpPr txBox="1"/>
          <p:nvPr/>
        </p:nvSpPr>
        <p:spPr>
          <a:xfrm>
            <a:off x="496824" y="2193649"/>
            <a:ext cx="609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fr-F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nn.Linear</a:t>
            </a:r>
            <a:r>
              <a:rPr lang="fr-F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fr-FR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28</a:t>
            </a:r>
            <a:r>
              <a:rPr lang="fr-F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fr-FR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128</a:t>
            </a:r>
            <a:r>
              <a:rPr lang="fr-F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fr-F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fr-F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nn.ReLU</a:t>
            </a:r>
            <a:r>
              <a:rPr lang="fr-F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(),</a:t>
            </a:r>
          </a:p>
          <a:p>
            <a:r>
              <a:rPr lang="fr-F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fr-F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nn.Linear</a:t>
            </a:r>
            <a:r>
              <a:rPr lang="fr-F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fr-FR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128</a:t>
            </a:r>
            <a:r>
              <a:rPr lang="fr-F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fr-FR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128</a:t>
            </a:r>
            <a:r>
              <a:rPr lang="fr-F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fr-F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fr-F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nn.ReLU</a:t>
            </a:r>
            <a:r>
              <a:rPr lang="fr-F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(),</a:t>
            </a:r>
          </a:p>
          <a:p>
            <a:r>
              <a:rPr lang="fr-F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fr-F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nn.Linear</a:t>
            </a:r>
            <a:r>
              <a:rPr lang="fr-F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fr-FR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128</a:t>
            </a:r>
            <a:r>
              <a:rPr lang="fr-F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fr-FR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64</a:t>
            </a:r>
            <a:r>
              <a:rPr lang="fr-F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fr-F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fr-F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nn.ReLU</a:t>
            </a:r>
            <a:r>
              <a:rPr lang="fr-F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(),</a:t>
            </a:r>
          </a:p>
          <a:p>
            <a:r>
              <a:rPr lang="fr-F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fr-F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nn.Linear</a:t>
            </a:r>
            <a:r>
              <a:rPr lang="fr-F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fr-FR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64</a:t>
            </a:r>
            <a:r>
              <a:rPr lang="fr-F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fr-FR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12</a:t>
            </a:r>
            <a:r>
              <a:rPr lang="fr-F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fr-F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fr-F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nn.ReLU</a:t>
            </a:r>
            <a:r>
              <a:rPr lang="fr-F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(),</a:t>
            </a:r>
          </a:p>
          <a:p>
            <a:r>
              <a:rPr lang="fr-F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fr-F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nn.Linear</a:t>
            </a:r>
            <a:r>
              <a:rPr lang="fr-F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fr-FR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12</a:t>
            </a:r>
            <a:r>
              <a:rPr lang="fr-F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fr-FR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12</a:t>
            </a:r>
            <a:r>
              <a:rPr lang="fr-F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fr-F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fr-F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nn.ReLU</a:t>
            </a:r>
            <a:r>
              <a:rPr lang="fr-F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(),</a:t>
            </a:r>
          </a:p>
          <a:p>
            <a:r>
              <a:rPr lang="fr-F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fr-F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nn.Linear</a:t>
            </a:r>
            <a:r>
              <a:rPr lang="fr-F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fr-FR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12</a:t>
            </a:r>
            <a:r>
              <a:rPr lang="fr-F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fr-FR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8</a:t>
            </a:r>
            <a:r>
              <a:rPr lang="fr-F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fr-F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fr-F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nn.ReLU</a:t>
            </a:r>
            <a:r>
              <a:rPr lang="fr-F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(),</a:t>
            </a:r>
          </a:p>
          <a:p>
            <a:r>
              <a:rPr lang="fr-F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fr-F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nn.Linear</a:t>
            </a:r>
            <a:r>
              <a:rPr lang="fr-F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fr-FR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8</a:t>
            </a:r>
            <a:r>
              <a:rPr lang="fr-F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fr-FR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fr-F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fr-F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fr-F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nn.Sigmoid</a:t>
            </a:r>
            <a:r>
              <a:rPr lang="fr-F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96177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FC99AD-325E-4A45-0984-B29C504BE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302BD42-45FA-4307-0AF8-F2FFEE158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671" y="1921030"/>
            <a:ext cx="5184658" cy="4160528"/>
          </a:xfrm>
        </p:spPr>
      </p:pic>
    </p:spTree>
    <p:extLst>
      <p:ext uri="{BB962C8B-B14F-4D97-AF65-F5344CB8AC3E}">
        <p14:creationId xmlns:p14="http://schemas.microsoft.com/office/powerpoint/2010/main" val="88649420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3076</TotalTime>
  <Words>239</Words>
  <Application>Microsoft Office PowerPoint</Application>
  <PresentationFormat>Grand écran</PresentationFormat>
  <Paragraphs>54</Paragraphs>
  <Slides>47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47</vt:i4>
      </vt:variant>
    </vt:vector>
  </HeadingPairs>
  <TitlesOfParts>
    <vt:vector size="52" baseType="lpstr">
      <vt:lpstr>Aptos</vt:lpstr>
      <vt:lpstr>Aptos Display</vt:lpstr>
      <vt:lpstr>Arial</vt:lpstr>
      <vt:lpstr>Courier New</vt:lpstr>
      <vt:lpstr>Thème Office</vt:lpstr>
      <vt:lpstr>Deep learning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Modèles de diffusion</vt:lpstr>
      <vt:lpstr>Présentation PowerPoint</vt:lpstr>
      <vt:lpstr>Présentation PowerPoint</vt:lpstr>
      <vt:lpstr>Denoising diffusion probabilistic models</vt:lpstr>
      <vt:lpstr>Forward Diffusion Process </vt:lpstr>
      <vt:lpstr>Présentation PowerPoint</vt:lpstr>
      <vt:lpstr>Même model pour chaque étape</vt:lpstr>
      <vt:lpstr>Text to image</vt:lpstr>
      <vt:lpstr>Optimisation de l’apprentissage</vt:lpstr>
      <vt:lpstr>Descente de gradient</vt:lpstr>
      <vt:lpstr>Descente de gradient</vt:lpstr>
      <vt:lpstr>Descente de gradient</vt:lpstr>
      <vt:lpstr>Descente de gradient</vt:lpstr>
      <vt:lpstr>Présentation PowerPoint</vt:lpstr>
      <vt:lpstr>Descente de gradient</vt:lpstr>
      <vt:lpstr>Identity mapping </vt:lpstr>
      <vt:lpstr>Présentation PowerPoint</vt:lpstr>
      <vt:lpstr>Learning rate adaptatif</vt:lpstr>
      <vt:lpstr>Learning rate adaptatif</vt:lpstr>
      <vt:lpstr>Learning rate adaptatif</vt:lpstr>
      <vt:lpstr>Optimizer </vt:lpstr>
      <vt:lpstr>SGD </vt:lpstr>
      <vt:lpstr>Présentation PowerPoint</vt:lpstr>
      <vt:lpstr>Optimizer</vt:lpstr>
      <vt:lpstr>Stratégie d’apprentissage</vt:lpstr>
      <vt:lpstr>Transfer learning</vt:lpstr>
      <vt:lpstr>Fine tuning</vt:lpstr>
      <vt:lpstr>Adapter : LORA</vt:lpstr>
      <vt:lpstr>Adapter le mécanisme de sélection</vt:lpstr>
      <vt:lpstr>Quizz</vt:lpstr>
      <vt:lpstr>Quelle est la différence entre l'apprentissage supervisé et l'apprentissage non supervisé ?</vt:lpstr>
      <vt:lpstr>Pourquoi ? </vt:lpstr>
      <vt:lpstr>Quelle est la meilleure méthode ?</vt:lpstr>
      <vt:lpstr>Présentation PowerPoint</vt:lpstr>
      <vt:lpstr>Quand l’un ou l’autre</vt:lpstr>
      <vt:lpstr>Aparté, extraction de features </vt:lpstr>
      <vt:lpstr>Pourquoi deeplearning ?</vt:lpstr>
      <vt:lpstr>Comment choisir son architecture de Deep Learning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thibaut fabacher</dc:creator>
  <cp:lastModifiedBy>thibaut fabacher</cp:lastModifiedBy>
  <cp:revision>4</cp:revision>
  <dcterms:created xsi:type="dcterms:W3CDTF">2024-05-13T13:19:19Z</dcterms:created>
  <dcterms:modified xsi:type="dcterms:W3CDTF">2024-05-15T16:35:36Z</dcterms:modified>
</cp:coreProperties>
</file>